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A0FE84-F82D-4737-9C94-1088B5D101DC}" type="datetimeFigureOut">
              <a:rPr lang="en-US" smtClean="0"/>
              <a:pPr/>
              <a:t>12/13/2013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6C1EC-8B99-4C62-82B4-13D60DCC1F2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D6C1EC-8B99-4C62-82B4-13D60DCC1F28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2EE5C-F227-4E71-A94E-CA75D40AEBC6}" type="datetimeFigureOut">
              <a:rPr lang="en-US" smtClean="0"/>
              <a:pPr/>
              <a:t>12/13/2013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9050993-0B52-4FD6-A6F1-8D6EC91ECE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2EE5C-F227-4E71-A94E-CA75D40AEBC6}" type="datetimeFigureOut">
              <a:rPr lang="en-US" smtClean="0"/>
              <a:pPr/>
              <a:t>12/13/2013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50993-0B52-4FD6-A6F1-8D6EC91ECE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2EE5C-F227-4E71-A94E-CA75D40AEBC6}" type="datetimeFigureOut">
              <a:rPr lang="en-US" smtClean="0"/>
              <a:pPr/>
              <a:t>12/13/2013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50993-0B52-4FD6-A6F1-8D6EC91ECE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2EE5C-F227-4E71-A94E-CA75D40AEBC6}" type="datetimeFigureOut">
              <a:rPr lang="en-US" smtClean="0"/>
              <a:pPr/>
              <a:t>12/13/2013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9050993-0B52-4FD6-A6F1-8D6EC91ECE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2EE5C-F227-4E71-A94E-CA75D40AEBC6}" type="datetimeFigureOut">
              <a:rPr lang="en-US" smtClean="0"/>
              <a:pPr/>
              <a:t>12/13/2013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50993-0B52-4FD6-A6F1-8D6EC91ECE4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2EE5C-F227-4E71-A94E-CA75D40AEBC6}" type="datetimeFigureOut">
              <a:rPr lang="en-US" smtClean="0"/>
              <a:pPr/>
              <a:t>12/13/2013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50993-0B52-4FD6-A6F1-8D6EC91ECE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2EE5C-F227-4E71-A94E-CA75D40AEBC6}" type="datetimeFigureOut">
              <a:rPr lang="en-US" smtClean="0"/>
              <a:pPr/>
              <a:t>12/13/2013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9050993-0B52-4FD6-A6F1-8D6EC91ECE4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2EE5C-F227-4E71-A94E-CA75D40AEBC6}" type="datetimeFigureOut">
              <a:rPr lang="en-US" smtClean="0"/>
              <a:pPr/>
              <a:t>12/13/2013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50993-0B52-4FD6-A6F1-8D6EC91ECE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2EE5C-F227-4E71-A94E-CA75D40AEBC6}" type="datetimeFigureOut">
              <a:rPr lang="en-US" smtClean="0"/>
              <a:pPr/>
              <a:t>12/13/2013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50993-0B52-4FD6-A6F1-8D6EC91ECE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2EE5C-F227-4E71-A94E-CA75D40AEBC6}" type="datetimeFigureOut">
              <a:rPr lang="en-US" smtClean="0"/>
              <a:pPr/>
              <a:t>12/13/2013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50993-0B52-4FD6-A6F1-8D6EC91ECE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2EE5C-F227-4E71-A94E-CA75D40AEBC6}" type="datetimeFigureOut">
              <a:rPr lang="en-US" smtClean="0"/>
              <a:pPr/>
              <a:t>12/13/2013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50993-0B52-4FD6-A6F1-8D6EC91ECE4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ransition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502EE5C-F227-4E71-A94E-CA75D40AEBC6}" type="datetimeFigureOut">
              <a:rPr lang="en-US" smtClean="0"/>
              <a:pPr/>
              <a:t>12/13/2013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9050993-0B52-4FD6-A6F1-8D6EC91ECE4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newsflash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estaurant.org/Industry-Impact/Food-Healthy-Living/Kids-Live-Well-Recipe-Challenge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ikipedia.com/nra" TargetMode="External"/><Relationship Id="rId2" Type="http://schemas.openxmlformats.org/officeDocument/2006/relationships/hyperlink" Target="http://www.restaurant.org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estaurant.org/Membership/Join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2.bp.blogspot.com/_-PclADP6J30/S23QRINm1uI/AAAAAAAAAAc/ljf79KJmXH8/s200/redyellow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3514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THE OTHER NRA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(The National Restaurant Association)</a:t>
            </a:r>
            <a:endParaRPr lang="en-US" b="1" dirty="0" smtClean="0">
              <a:solidFill>
                <a:srgbClr val="0070C0"/>
              </a:solidFill>
            </a:endParaRPr>
          </a:p>
        </p:txBody>
      </p:sp>
      <p:pic>
        <p:nvPicPr>
          <p:cNvPr id="25602" name="Picture 2" descr="http://2.bp.blogspot.com/-4TrYRhuO7E0/TWaTsnV6R-I/AAAAAAAABIM/LrFw3E040lc/s1600/pf-chang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857500" cy="1905000"/>
          </a:xfrm>
          <a:prstGeom prst="rect">
            <a:avLst/>
          </a:prstGeom>
          <a:noFill/>
        </p:spPr>
      </p:pic>
      <p:pic>
        <p:nvPicPr>
          <p:cNvPr id="25606" name="Picture 6" descr="http://www1.usw.salvationarmy.org/images/usw.www_usw_southcal/cheese-cake-factor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9350" y="0"/>
            <a:ext cx="2914650" cy="2066925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The Website’s Like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Graphs and pop-out statistics</a:t>
            </a:r>
          </a:p>
          <a:p>
            <a:r>
              <a:rPr lang="en-US" dirty="0" smtClean="0"/>
              <a:t>Videos and advertisements pushing specific events</a:t>
            </a:r>
          </a:p>
          <a:p>
            <a:r>
              <a:rPr lang="en-US" dirty="0" smtClean="0"/>
              <a:t>Appetizing food visuals</a:t>
            </a:r>
          </a:p>
          <a:p>
            <a:r>
              <a:rPr lang="en-US" dirty="0" smtClean="0"/>
              <a:t>Links to get involved within the NRA</a:t>
            </a:r>
          </a:p>
          <a:p>
            <a:endParaRPr lang="en-US" dirty="0" smtClean="0"/>
          </a:p>
          <a:p>
            <a:r>
              <a:rPr lang="en-US" dirty="0" smtClean="0"/>
              <a:t>http://www.restaurant.org/Home</a:t>
            </a:r>
          </a:p>
          <a:p>
            <a:endParaRPr lang="en-US" dirty="0"/>
          </a:p>
        </p:txBody>
      </p:sp>
    </p:spTree>
  </p:cSld>
  <p:clrMapOvr>
    <a:masterClrMapping/>
  </p:clrMapOvr>
  <p:transition>
    <p:newsflash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Get Involved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hlinkClick r:id="rId2"/>
              </a:rPr>
              <a:t>Kids </a:t>
            </a:r>
            <a:r>
              <a:rPr lang="en-US" dirty="0" err="1" smtClean="0">
                <a:hlinkClick r:id="rId2"/>
              </a:rPr>
              <a:t>LiveWell</a:t>
            </a:r>
            <a:r>
              <a:rPr lang="en-US" dirty="0" smtClean="0">
                <a:hlinkClick r:id="rId2"/>
              </a:rPr>
              <a:t> Recipe Challenge</a:t>
            </a:r>
            <a:endParaRPr lang="en-US" dirty="0" smtClean="0"/>
          </a:p>
          <a:p>
            <a:r>
              <a:rPr lang="en-US" dirty="0" smtClean="0"/>
              <a:t>NRA Show 2014</a:t>
            </a:r>
          </a:p>
          <a:p>
            <a:r>
              <a:rPr lang="en-US" dirty="0" smtClean="0"/>
              <a:t>Nutrition Executive Study Group</a:t>
            </a:r>
          </a:p>
          <a:p>
            <a:pPr lvl="1"/>
            <a:r>
              <a:rPr lang="en-US" dirty="0" smtClean="0"/>
              <a:t>Maintain top quality throughout all restaurants</a:t>
            </a:r>
          </a:p>
          <a:p>
            <a:pPr lvl="1"/>
            <a:r>
              <a:rPr lang="en-US" dirty="0" smtClean="0"/>
              <a:t>Brainstorm healthy recipes and dishes to give to restaurants</a:t>
            </a:r>
          </a:p>
          <a:p>
            <a:pPr lvl="1"/>
            <a:r>
              <a:rPr lang="en-US" dirty="0" smtClean="0"/>
              <a:t>Contact local and state legislators in order to advocate for nutrition acts to be put on the policy agenda</a:t>
            </a:r>
          </a:p>
          <a:p>
            <a:endParaRPr lang="en-US" dirty="0"/>
          </a:p>
        </p:txBody>
      </p:sp>
    </p:spTree>
  </p:cSld>
  <p:clrMapOvr>
    <a:masterClrMapping/>
  </p:clrMapOvr>
  <p:transition>
    <p:newsflash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www.restaurant.org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www.wikipedia.com/nra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newsflash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Egg Came First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Founded in 1919: Kansas City Restaurant Association, with 43,000 restaurants</a:t>
            </a:r>
          </a:p>
          <a:p>
            <a:r>
              <a:rPr lang="en-US" dirty="0" smtClean="0"/>
              <a:t>Prohibition movement made the NRA change its marketing tactics</a:t>
            </a:r>
          </a:p>
          <a:p>
            <a:pPr lvl="1"/>
            <a:r>
              <a:rPr lang="en-US" dirty="0" smtClean="0"/>
              <a:t>Led to the first “chain food”: White Castle	</a:t>
            </a:r>
          </a:p>
          <a:p>
            <a:r>
              <a:rPr lang="en-US" dirty="0" smtClean="0"/>
              <a:t>Post WWII triples revenue: 60,000,000+ meals per day</a:t>
            </a:r>
          </a:p>
          <a:p>
            <a:pPr lvl="1"/>
            <a:r>
              <a:rPr lang="en-US" dirty="0" smtClean="0"/>
              <a:t>Led to the creation of an Educational Department</a:t>
            </a:r>
          </a:p>
          <a:p>
            <a:r>
              <a:rPr lang="en-US" dirty="0" smtClean="0"/>
              <a:t>1950’s: “</a:t>
            </a:r>
            <a:r>
              <a:rPr lang="en-US" dirty="0" err="1" smtClean="0"/>
              <a:t>Speedee</a:t>
            </a:r>
            <a:r>
              <a:rPr lang="en-US" dirty="0" smtClean="0"/>
              <a:t> System -&gt; Fast Food” and “Take Home Deal -&gt; TV Dinner”</a:t>
            </a:r>
          </a:p>
          <a:p>
            <a:endParaRPr lang="en-US" dirty="0"/>
          </a:p>
        </p:txBody>
      </p:sp>
    </p:spTree>
  </p:cSld>
  <p:clrMapOvr>
    <a:masterClrMapping/>
  </p:clrMapOvr>
  <p:transition>
    <p:newsflash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Egg Came First Cont’d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1980’s: Moved to Washington D.C. and became more politically active</a:t>
            </a:r>
          </a:p>
          <a:p>
            <a:r>
              <a:rPr lang="en-US" dirty="0" smtClean="0"/>
              <a:t>Established the NRA Educational Foundation</a:t>
            </a:r>
          </a:p>
          <a:p>
            <a:pPr lvl="1"/>
            <a:r>
              <a:rPr lang="en-US" dirty="0" smtClean="0"/>
              <a:t>Put more focus on the training rather than the consumption</a:t>
            </a:r>
          </a:p>
          <a:p>
            <a:r>
              <a:rPr lang="en-US" dirty="0" smtClean="0"/>
              <a:t>2011: Created the Kids </a:t>
            </a:r>
            <a:r>
              <a:rPr lang="en-US" dirty="0" err="1" smtClean="0"/>
              <a:t>LiveWell</a:t>
            </a:r>
            <a:r>
              <a:rPr lang="en-US" dirty="0" smtClean="0"/>
              <a:t> campaign</a:t>
            </a:r>
          </a:p>
          <a:p>
            <a:r>
              <a:rPr lang="en-US" dirty="0" smtClean="0"/>
              <a:t>Now: Restaurant industry is the country’s second highest private-sector employer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newsflash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does NRA do?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Promotes </a:t>
            </a:r>
            <a:r>
              <a:rPr lang="en-US" dirty="0" smtClean="0"/>
              <a:t>entrepreneurship and hospitality</a:t>
            </a:r>
          </a:p>
          <a:p>
            <a:r>
              <a:rPr lang="en-US" dirty="0" smtClean="0"/>
              <a:t>Advocates </a:t>
            </a:r>
            <a:r>
              <a:rPr lang="en-US" dirty="0" smtClean="0"/>
              <a:t>for </a:t>
            </a:r>
            <a:r>
              <a:rPr lang="en-US" dirty="0" smtClean="0"/>
              <a:t>operational </a:t>
            </a:r>
            <a:r>
              <a:rPr lang="en-US" dirty="0" smtClean="0"/>
              <a:t>freedom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3200" dirty="0" smtClean="0"/>
              <a:t>Supports </a:t>
            </a:r>
            <a:r>
              <a:rPr lang="en-US" sz="3200" dirty="0" smtClean="0"/>
              <a:t>small businesses in the food industry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3200" dirty="0" smtClean="0"/>
              <a:t>Protects </a:t>
            </a:r>
            <a:r>
              <a:rPr lang="en-US" sz="3200" dirty="0" smtClean="0"/>
              <a:t>the rights of every food employee in the country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newsflash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Who’s In It?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Starting restaurants</a:t>
            </a:r>
          </a:p>
          <a:p>
            <a:r>
              <a:rPr lang="en-US" dirty="0" smtClean="0"/>
              <a:t>Restaurant chains</a:t>
            </a:r>
          </a:p>
          <a:p>
            <a:r>
              <a:rPr lang="en-US" dirty="0" smtClean="0"/>
              <a:t>Fast food restaurant chains</a:t>
            </a:r>
          </a:p>
          <a:p>
            <a:r>
              <a:rPr lang="en-US" dirty="0" smtClean="0"/>
              <a:t>Local restaurants</a:t>
            </a:r>
          </a:p>
          <a:p>
            <a:r>
              <a:rPr lang="en-US" dirty="0" smtClean="0"/>
              <a:t>Bakeries</a:t>
            </a:r>
            <a:endParaRPr lang="en-US" dirty="0"/>
          </a:p>
        </p:txBody>
      </p:sp>
      <p:pic>
        <p:nvPicPr>
          <p:cNvPr id="9218" name="Picture 2" descr="http://www.underconsideration.com/brandnew/archives/chipotle_logo_horizontal_inv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1143000"/>
            <a:ext cx="4476750" cy="1571625"/>
          </a:xfrm>
          <a:prstGeom prst="rect">
            <a:avLst/>
          </a:prstGeom>
          <a:noFill/>
        </p:spPr>
      </p:pic>
      <p:pic>
        <p:nvPicPr>
          <p:cNvPr id="9220" name="Picture 4" descr="http://lonelyconservative.com/wp-content/uploads/2013/07/subway-logo-eat-fresh-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3505200"/>
            <a:ext cx="3505200" cy="1605608"/>
          </a:xfrm>
          <a:prstGeom prst="rect">
            <a:avLst/>
          </a:prstGeom>
          <a:noFill/>
        </p:spPr>
      </p:pic>
      <p:pic>
        <p:nvPicPr>
          <p:cNvPr id="9222" name="Picture 6" descr="http://1.bp.blogspot.com/-wMCW2ukMSsI/To4cNuHpgQI/AAAAAAAACRI/00QKIHx_UIw/s500/Chili%2527s+logo+201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4191000"/>
            <a:ext cx="4762500" cy="2486025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 you join?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http://www.restaurant.org/Membership/Join</a:t>
            </a:r>
            <a:endParaRPr lang="en-US" dirty="0"/>
          </a:p>
        </p:txBody>
      </p:sp>
    </p:spTree>
  </p:cSld>
  <p:clrMapOvr>
    <a:masterClrMapping/>
  </p:clrMapOvr>
  <p:transition>
    <p:newsflash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on the policy menu?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they argue for:</a:t>
            </a:r>
            <a:endParaRPr lang="en-US" dirty="0" smtClean="0"/>
          </a:p>
          <a:p>
            <a:pPr lvl="1"/>
            <a:r>
              <a:rPr lang="en-US" dirty="0" smtClean="0"/>
              <a:t>Tip-reporting rules </a:t>
            </a:r>
          </a:p>
          <a:p>
            <a:pPr lvl="1"/>
            <a:r>
              <a:rPr lang="en-US" dirty="0" smtClean="0"/>
              <a:t>Tip taxes </a:t>
            </a:r>
          </a:p>
          <a:p>
            <a:pPr lvl="1"/>
            <a:r>
              <a:rPr lang="en-US" dirty="0" smtClean="0"/>
              <a:t>Business meal deductibility </a:t>
            </a:r>
          </a:p>
          <a:p>
            <a:pPr lvl="1"/>
            <a:r>
              <a:rPr lang="en-US" dirty="0" smtClean="0"/>
              <a:t>Employment law</a:t>
            </a:r>
          </a:p>
          <a:p>
            <a:pPr lvl="1"/>
            <a:r>
              <a:rPr lang="en-US" dirty="0" smtClean="0"/>
              <a:t>Healthcare reform</a:t>
            </a:r>
          </a:p>
          <a:p>
            <a:pPr lvl="1"/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ransition>
    <p:newsflash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</a:t>
            </a:r>
            <a:r>
              <a:rPr lang="en-US" dirty="0" smtClean="0"/>
              <a:t>arguments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Nutrition disclosure</a:t>
            </a:r>
          </a:p>
          <a:p>
            <a:r>
              <a:rPr lang="en-US" dirty="0" smtClean="0"/>
              <a:t>Serving customers with food allergies/restrictions</a:t>
            </a:r>
          </a:p>
          <a:p>
            <a:r>
              <a:rPr lang="en-US" dirty="0" smtClean="0"/>
              <a:t>Swipe fees</a:t>
            </a:r>
          </a:p>
          <a:p>
            <a:r>
              <a:rPr lang="en-US" dirty="0" smtClean="0"/>
              <a:t>National trans-fat ban</a:t>
            </a:r>
          </a:p>
          <a:p>
            <a:r>
              <a:rPr lang="en-US" dirty="0" smtClean="0"/>
              <a:t>Food marketing to children</a:t>
            </a:r>
          </a:p>
          <a:p>
            <a:r>
              <a:rPr lang="en-US" dirty="0" smtClean="0"/>
              <a:t>Childhood obesity</a:t>
            </a:r>
          </a:p>
          <a:p>
            <a:endParaRPr lang="en-US" dirty="0"/>
          </a:p>
        </p:txBody>
      </p:sp>
    </p:spTree>
  </p:cSld>
  <p:clrMapOvr>
    <a:masterClrMapping/>
  </p:clrMapOvr>
  <p:transition>
    <p:newsflash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Have they won in Congress?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*Court case won over swipe fees</a:t>
            </a:r>
          </a:p>
          <a:p>
            <a:pPr lvl="1"/>
            <a:r>
              <a:rPr lang="en-US" dirty="0" smtClean="0"/>
              <a:t>Violated what Congress tried to do in making swipe fees, ensuring they were “reasonable and proportional” to the transaction cost</a:t>
            </a:r>
          </a:p>
          <a:p>
            <a:r>
              <a:rPr lang="en-US" dirty="0" smtClean="0"/>
              <a:t>Proposed bill against patent trolls</a:t>
            </a:r>
          </a:p>
          <a:p>
            <a:r>
              <a:rPr lang="en-US" dirty="0" smtClean="0"/>
              <a:t>*Court case won over false advertising and review submitting online</a:t>
            </a:r>
          </a:p>
          <a:p>
            <a:endParaRPr lang="en-US" dirty="0"/>
          </a:p>
        </p:txBody>
      </p:sp>
    </p:spTree>
  </p:cSld>
  <p:clrMapOvr>
    <a:masterClrMapping/>
  </p:clrMapOvr>
  <p:transition>
    <p:newsflash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261</TotalTime>
  <Words>321</Words>
  <Application>Microsoft Office PowerPoint</Application>
  <PresentationFormat>On-screen Show (4:3)</PresentationFormat>
  <Paragraphs>67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Trek</vt:lpstr>
      <vt:lpstr>THE OTHER NRA</vt:lpstr>
      <vt:lpstr>The Egg Came First</vt:lpstr>
      <vt:lpstr>The Egg Came First Cont’d</vt:lpstr>
      <vt:lpstr>What does NRA do?</vt:lpstr>
      <vt:lpstr>Who’s In It?</vt:lpstr>
      <vt:lpstr>How do you join?</vt:lpstr>
      <vt:lpstr>What’s on the policy menu?</vt:lpstr>
      <vt:lpstr>Current arguments</vt:lpstr>
      <vt:lpstr>Have they won in Congress?</vt:lpstr>
      <vt:lpstr>What The Website’s Like</vt:lpstr>
      <vt:lpstr>How To Get Involved</vt:lpstr>
      <vt:lpstr>bibliography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OTHER NRA</dc:title>
  <dc:creator>Nick_2</dc:creator>
  <cp:lastModifiedBy>LHRIC</cp:lastModifiedBy>
  <cp:revision>7</cp:revision>
  <dcterms:created xsi:type="dcterms:W3CDTF">2013-12-13T04:13:24Z</dcterms:created>
  <dcterms:modified xsi:type="dcterms:W3CDTF">2013-12-13T17:41:16Z</dcterms:modified>
</cp:coreProperties>
</file>